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8" r:id="rId1"/>
  </p:sldMasterIdLst>
  <p:notesMasterIdLst>
    <p:notesMasterId r:id="rId15"/>
  </p:notesMasterIdLst>
  <p:handoutMasterIdLst>
    <p:handoutMasterId r:id="rId16"/>
  </p:handoutMasterIdLst>
  <p:sldIdLst>
    <p:sldId id="318" r:id="rId2"/>
    <p:sldId id="319" r:id="rId3"/>
    <p:sldId id="320" r:id="rId4"/>
    <p:sldId id="322" r:id="rId5"/>
    <p:sldId id="325" r:id="rId6"/>
    <p:sldId id="326" r:id="rId7"/>
    <p:sldId id="332" r:id="rId8"/>
    <p:sldId id="330" r:id="rId9"/>
    <p:sldId id="327" r:id="rId10"/>
    <p:sldId id="329" r:id="rId11"/>
    <p:sldId id="328" r:id="rId12"/>
    <p:sldId id="323" r:id="rId13"/>
    <p:sldId id="331" r:id="rId14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808000"/>
    <a:srgbClr val="FFFFFF"/>
    <a:srgbClr val="ECF8A4"/>
    <a:srgbClr val="669900"/>
    <a:srgbClr val="EAF0AC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314" autoAdjust="0"/>
  </p:normalViewPr>
  <p:slideViewPr>
    <p:cSldViewPr>
      <p:cViewPr>
        <p:scale>
          <a:sx n="125" d="100"/>
          <a:sy n="125" d="100"/>
        </p:scale>
        <p:origin x="-1224" y="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9D1AB-50AB-474E-A6F5-52158B653916}" type="datetimeFigureOut">
              <a:rPr lang="en-US" smtClean="0"/>
              <a:t>07-Mar-18</a:t>
            </a:fld>
            <a:endParaRPr lang="en-US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7A18B-DC4B-4846-9219-D916E33A6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3008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3A74B-D334-409C-872C-98900FE424D3}" type="datetimeFigureOut">
              <a:rPr lang="hr-HR" smtClean="0"/>
              <a:t>7.3.2018.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61E5F-64AD-4EF6-8B90-637321EDFF5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27585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39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60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93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216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8623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Svjetlana</a:t>
            </a: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6392A-576F-4368-9CE1-1416DCC79A9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142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Svjetlana</a:t>
            </a: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6392A-576F-4368-9CE1-1416DCC79A9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569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Svjetlana</a:t>
            </a: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6392A-576F-4368-9CE1-1416DCC79A9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048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Svjetlana</a:t>
            </a: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6392A-576F-4368-9CE1-1416DCC79A9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367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Svjetlana</a:t>
            </a: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6392A-576F-4368-9CE1-1416DCC79A9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961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Svjetlana</a:t>
            </a:r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6392A-576F-4368-9CE1-1416DCC79A9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92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Svjetlana</a:t>
            </a:r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6392A-576F-4368-9CE1-1416DCC79A9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3925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Svjetlana</a:t>
            </a: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6392A-576F-4368-9CE1-1416DCC79A9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613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Svjetlana</a:t>
            </a: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6392A-576F-4368-9CE1-1416DCC79A9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7327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Svjetlana</a:t>
            </a:r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6392A-576F-4368-9CE1-1416DCC79A9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845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mtClean="0"/>
              <a:t>Svjetlana</a:t>
            </a:r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6392A-576F-4368-9CE1-1416DCC79A9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14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r-HR" smtClean="0"/>
              <a:t>Svjetlana</a:t>
            </a:r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6392A-576F-4368-9CE1-1416DCC79A9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75321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 5"/>
          <p:cNvSpPr/>
          <p:nvPr/>
        </p:nvSpPr>
        <p:spPr>
          <a:xfrm>
            <a:off x="-84916" y="476672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35699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niOkvir 6"/>
          <p:cNvSpPr txBox="1"/>
          <p:nvPr/>
        </p:nvSpPr>
        <p:spPr>
          <a:xfrm>
            <a:off x="611560" y="3381752"/>
            <a:ext cx="7776864" cy="2062103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solidFill>
                  <a:srgbClr val="C00000"/>
                </a:solidFill>
                <a:latin typeface="Bodoni MT" panose="02070603080606020203" pitchFamily="18" charset="0"/>
              </a:rPr>
              <a:t>THEATRICAL LIFE OF OSIJEK: DIGITIZATION OF THE LOCAL AND MEMORIAL COLLECTIONS OF CITY AND UNIVERSITY LIBRARY OSIJEK</a:t>
            </a:r>
            <a:endParaRPr lang="en-US" sz="3200" b="1" dirty="0">
              <a:solidFill>
                <a:srgbClr val="C00000"/>
              </a:solidFill>
              <a:latin typeface="Bodoni MT" panose="02070603080606020203" pitchFamily="18" charset="0"/>
            </a:endParaRPr>
          </a:p>
        </p:txBody>
      </p:sp>
      <p:pic>
        <p:nvPicPr>
          <p:cNvPr id="9" name="0 - 9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0796" y="6381328"/>
            <a:ext cx="340804" cy="340804"/>
          </a:xfrm>
          <a:prstGeom prst="rect">
            <a:avLst/>
          </a:prstGeom>
        </p:spPr>
      </p:pic>
      <p:pic>
        <p:nvPicPr>
          <p:cNvPr id="11" name="Franjo Krežma (1862-1881) - Abendlied (Evening song) Violin and String Quartet.wmv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108" y="6021228"/>
            <a:ext cx="700904" cy="700904"/>
          </a:xfrm>
          <a:prstGeom prst="rect">
            <a:avLst/>
          </a:prstGeom>
        </p:spPr>
      </p:pic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>
          <a:xfrm>
            <a:off x="2555776" y="6264932"/>
            <a:ext cx="4176464" cy="609600"/>
          </a:xfrm>
        </p:spPr>
        <p:txBody>
          <a:bodyPr/>
          <a:lstStyle/>
          <a:p>
            <a:r>
              <a:rPr lang="hr-HR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4th Croatia ICARUS </a:t>
            </a:r>
            <a:r>
              <a:rPr lang="hr-HR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days</a:t>
            </a:r>
            <a:r>
              <a:rPr lang="hr-HR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&amp; </a:t>
            </a:r>
            <a:r>
              <a:rPr lang="hr-HR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EURBICA </a:t>
            </a:r>
            <a:r>
              <a:rPr lang="hr-HR" dirty="0" err="1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Conference</a:t>
            </a:r>
            <a:endParaRPr lang="hr-HR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r>
              <a:rPr lang="hr-HR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Split – Trogir, 14. – 16. ožujka 2018.</a:t>
            </a:r>
          </a:p>
          <a:p>
            <a:endParaRPr lang="hr-HR" dirty="0"/>
          </a:p>
        </p:txBody>
      </p:sp>
      <p:sp>
        <p:nvSpPr>
          <p:cNvPr id="10" name="TekstniOkvir 9"/>
          <p:cNvSpPr txBox="1"/>
          <p:nvPr/>
        </p:nvSpPr>
        <p:spPr>
          <a:xfrm>
            <a:off x="1259632" y="5661248"/>
            <a:ext cx="6912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Ljiljana </a:t>
            </a:r>
            <a:r>
              <a:rPr lang="hr-HR" sz="1600" dirty="0" err="1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Krpeljević</a:t>
            </a:r>
            <a:r>
              <a:rPr lang="hr-HR" sz="1600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 Svjetlana Mokriš   Dubravka Pađen Farkaš</a:t>
            </a:r>
            <a:endParaRPr lang="en-US" sz="1600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5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974">
        <p14:ripple/>
      </p:transition>
    </mc:Choice>
    <mc:Fallback xmlns="">
      <p:transition spd="slow" advTm="109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9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566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9"/>
        <p14:playEvt time="8696" objId="11"/>
        <p14:stopEvt time="8837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utnik 2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niOkvir 3"/>
          <p:cNvSpPr txBox="1"/>
          <p:nvPr/>
        </p:nvSpPr>
        <p:spPr>
          <a:xfrm>
            <a:off x="5076056" y="620688"/>
            <a:ext cx="3744416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solidFill>
                  <a:srgbClr val="C00000"/>
                </a:solidFill>
                <a:latin typeface="Bodoni MT" panose="02070603080606020203" pitchFamily="18" charset="0"/>
              </a:rPr>
              <a:t>MATERIALS ABOUT CROATIAN NATIONAL THEATRE IN OSIJEK IN GISKO</a:t>
            </a:r>
          </a:p>
          <a:p>
            <a:pPr algn="ctr"/>
            <a:endParaRPr lang="hr-HR" sz="2400" b="1" dirty="0">
              <a:solidFill>
                <a:srgbClr val="C00000"/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Croatian National Theatre in Osijek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was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founded in 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1907</a:t>
            </a:r>
            <a:endParaRPr lang="hr-HR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second professional theatre in Croatia </a:t>
            </a:r>
            <a:endParaRPr lang="hr-HR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materials about Croatian National Theatre in Osijek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in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Library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: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journals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Osječka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pozornica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and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Kazalište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,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programs and posters</a:t>
            </a:r>
            <a:endParaRPr lang="hr-HR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covers a period from the begin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n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ing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of 20th century up to the present </a:t>
            </a:r>
            <a:endParaRPr lang="hr-HR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endParaRPr lang="hr-HR" dirty="0">
              <a:latin typeface="Bodoni MT" panose="02070603080606020203" pitchFamily="18" charset="0"/>
            </a:endParaRPr>
          </a:p>
        </p:txBody>
      </p:sp>
      <p:pic>
        <p:nvPicPr>
          <p:cNvPr id="5" name="9 - 45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7" name="Rezervirano mjesto podnožj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z="900" dirty="0">
                <a:latin typeface="Bodoni MT" panose="02070603080606020203" pitchFamily="18" charset="0"/>
              </a:rPr>
              <a:t>4th Croatia ICARUS </a:t>
            </a:r>
            <a:r>
              <a:rPr lang="hr-HR" sz="900" dirty="0" err="1">
                <a:latin typeface="Bodoni MT" panose="02070603080606020203" pitchFamily="18" charset="0"/>
              </a:rPr>
              <a:t>days</a:t>
            </a:r>
            <a:r>
              <a:rPr lang="hr-HR" sz="900" dirty="0">
                <a:latin typeface="Bodoni MT" panose="02070603080606020203" pitchFamily="18" charset="0"/>
              </a:rPr>
              <a:t> &amp; EURBICA </a:t>
            </a:r>
            <a:r>
              <a:rPr lang="hr-HR" sz="900" dirty="0" err="1">
                <a:latin typeface="Bodoni MT" panose="02070603080606020203" pitchFamily="18" charset="0"/>
              </a:rPr>
              <a:t>Conference</a:t>
            </a:r>
            <a:endParaRPr lang="hr-HR" sz="900" dirty="0">
              <a:latin typeface="Bodoni MT" panose="02070603080606020203" pitchFamily="18" charset="0"/>
            </a:endParaRPr>
          </a:p>
          <a:p>
            <a:r>
              <a:rPr lang="hr-HR" sz="900" dirty="0">
                <a:latin typeface="Bodoni MT" panose="02070603080606020203" pitchFamily="18" charset="0"/>
              </a:rPr>
              <a:t>Split – Trogir, 14. – 16. ožujka 2018.</a:t>
            </a:r>
          </a:p>
          <a:p>
            <a:endParaRPr lang="hr-HR" dirty="0"/>
          </a:p>
        </p:txBody>
      </p:sp>
      <p:sp>
        <p:nvSpPr>
          <p:cNvPr id="8" name="Rezervirano mjesto broja slajd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 dirty="0" smtClean="0"/>
              <a:t>9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1916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8505">
        <p14:ripple/>
      </p:transition>
    </mc:Choice>
    <mc:Fallback xmlns="">
      <p:transition spd="slow" advTm="485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45398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427983" cy="68580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utnik 2"/>
          <p:cNvSpPr/>
          <p:nvPr/>
        </p:nvSpPr>
        <p:spPr>
          <a:xfrm>
            <a:off x="4427984" y="0"/>
            <a:ext cx="4716016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niOkvir 3"/>
          <p:cNvSpPr txBox="1"/>
          <p:nvPr/>
        </p:nvSpPr>
        <p:spPr>
          <a:xfrm>
            <a:off x="4433312" y="535900"/>
            <a:ext cx="417113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  <a:p>
            <a:pPr algn="ctr"/>
            <a:r>
              <a:rPr lang="hr-HR" sz="2800" b="1" dirty="0">
                <a:solidFill>
                  <a:srgbClr val="C00000"/>
                </a:solidFill>
                <a:latin typeface="Bodoni MT" panose="02070603080606020203" pitchFamily="18" charset="0"/>
              </a:rPr>
              <a:t>COOPERATION WITH ARCANUM DIGITHECA (ADT</a:t>
            </a:r>
            <a:r>
              <a:rPr lang="hr-HR" sz="2800" b="1" dirty="0" smtClean="0">
                <a:solidFill>
                  <a:srgbClr val="C00000"/>
                </a:solidFill>
                <a:latin typeface="Bodoni MT" panose="02070603080606020203" pitchFamily="18" charset="0"/>
              </a:rPr>
              <a:t>)</a:t>
            </a:r>
            <a:endParaRPr lang="hr-HR" sz="28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600" b="1" dirty="0" smtClean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a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large part of planned digitization of materials about 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Croatian</a:t>
            </a:r>
            <a:r>
              <a:rPr lang="hr-HR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National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Theatre in Osijek 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was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done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d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uring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2017</a:t>
            </a:r>
            <a:endParaRPr lang="hr-HR" sz="1600" b="1" dirty="0" smtClean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t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echnical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part of the 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process</a:t>
            </a:r>
            <a:r>
              <a:rPr lang="hr-HR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- done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by professional firm Arcanum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Digithec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(ADT) </a:t>
            </a:r>
            <a:endParaRPr lang="hr-HR" sz="1600" b="1" dirty="0" smtClean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small 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part</a:t>
            </a:r>
            <a:r>
              <a:rPr lang="hr-HR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- 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digitized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in the 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Library</a:t>
            </a:r>
            <a:endParaRPr lang="hr-HR" sz="1600" b="1" dirty="0" smtClean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total of 3500 pages </a:t>
            </a:r>
            <a:endParaRPr lang="hr-HR" sz="1600" b="1" dirty="0" smtClean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m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etadata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will be added in the 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Library</a:t>
            </a:r>
            <a:endParaRPr lang="hr-HR" sz="1600" b="1" dirty="0" smtClean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materials will be published at the Library website till the end of 2018 </a:t>
            </a:r>
            <a:endParaRPr lang="hr-HR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</p:txBody>
      </p:sp>
      <p:pic>
        <p:nvPicPr>
          <p:cNvPr id="5" name="10_37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7" name="Rezervirano mjesto podnožja 6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hr-HR" sz="900" dirty="0">
                <a:latin typeface="Bodoni MT" panose="02070603080606020203" pitchFamily="18" charset="0"/>
              </a:rPr>
              <a:t>4th Croatia ICARUS </a:t>
            </a:r>
            <a:r>
              <a:rPr lang="hr-HR" sz="900" dirty="0" err="1">
                <a:latin typeface="Bodoni MT" panose="02070603080606020203" pitchFamily="18" charset="0"/>
              </a:rPr>
              <a:t>days</a:t>
            </a:r>
            <a:r>
              <a:rPr lang="hr-HR" sz="900" dirty="0">
                <a:latin typeface="Bodoni MT" panose="02070603080606020203" pitchFamily="18" charset="0"/>
              </a:rPr>
              <a:t> &amp; EURBICA </a:t>
            </a:r>
            <a:r>
              <a:rPr lang="hr-HR" sz="900" dirty="0" err="1">
                <a:latin typeface="Bodoni MT" panose="02070603080606020203" pitchFamily="18" charset="0"/>
              </a:rPr>
              <a:t>Conference</a:t>
            </a:r>
            <a:endParaRPr lang="hr-HR" sz="900" dirty="0">
              <a:latin typeface="Bodoni MT" panose="02070603080606020203" pitchFamily="18" charset="0"/>
            </a:endParaRPr>
          </a:p>
          <a:p>
            <a:r>
              <a:rPr lang="hr-HR" sz="900" dirty="0">
                <a:latin typeface="Bodoni MT" panose="02070603080606020203" pitchFamily="18" charset="0"/>
              </a:rPr>
              <a:t>Split – Trogir, 14. – 16. ožujka 2018.</a:t>
            </a:r>
          </a:p>
          <a:p>
            <a:endParaRPr lang="hr-HR" dirty="0"/>
          </a:p>
        </p:txBody>
      </p:sp>
      <p:sp>
        <p:nvSpPr>
          <p:cNvPr id="8" name="Rezervirano mjesto broja slajd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 dirty="0" smtClean="0"/>
              <a:t>10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4386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488">
        <p14:ripple/>
      </p:transition>
    </mc:Choice>
    <mc:Fallback xmlns="">
      <p:transition spd="slow" advTm="414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37477" objId="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-108520" y="3573724"/>
            <a:ext cx="9144000" cy="3429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314096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862296" y="3573724"/>
            <a:ext cx="770485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solidFill>
                  <a:srgbClr val="C00000"/>
                </a:solidFill>
                <a:latin typeface="Bodoni MT" panose="02070603080606020203" pitchFamily="18" charset="0"/>
              </a:rPr>
              <a:t>”LOCAL HISTORY STORIES“</a:t>
            </a:r>
          </a:p>
          <a:p>
            <a:pPr algn="just"/>
            <a:endParaRPr lang="hr-HR" sz="24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i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ntroduc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ing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the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collection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to wider audiences during the 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”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Croatian book month 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2018</a:t>
            </a:r>
            <a:r>
              <a:rPr lang="hr-HR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”</a:t>
            </a:r>
            <a:endParaRPr lang="hr-HR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algn="just"/>
            <a:endParaRPr lang="hr-HR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”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Theatrical life of Osijek“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-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new exhibition in the cycle of exhibits called 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”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Local history stories“ </a:t>
            </a:r>
            <a:endParaRPr lang="hr-HR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algn="just"/>
            <a:endParaRPr lang="hr-HR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p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ro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moting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Local collection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and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turning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attention towards individuals and institutions who put Osijek on the cultural and scientific map of Croatia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</a:p>
        </p:txBody>
      </p:sp>
      <p:pic>
        <p:nvPicPr>
          <p:cNvPr id="5" name="11 - 32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7" name="Rezervirano mjesto podnožj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z="900" dirty="0">
                <a:latin typeface="Bodoni MT" panose="02070603080606020203" pitchFamily="18" charset="0"/>
              </a:rPr>
              <a:t>4th Croatia ICARUS </a:t>
            </a:r>
            <a:r>
              <a:rPr lang="hr-HR" sz="900" dirty="0" err="1">
                <a:latin typeface="Bodoni MT" panose="02070603080606020203" pitchFamily="18" charset="0"/>
              </a:rPr>
              <a:t>days</a:t>
            </a:r>
            <a:r>
              <a:rPr lang="hr-HR" sz="900" dirty="0">
                <a:latin typeface="Bodoni MT" panose="02070603080606020203" pitchFamily="18" charset="0"/>
              </a:rPr>
              <a:t> &amp; EURBICA </a:t>
            </a:r>
            <a:r>
              <a:rPr lang="hr-HR" sz="900" dirty="0" err="1">
                <a:latin typeface="Bodoni MT" panose="02070603080606020203" pitchFamily="18" charset="0"/>
              </a:rPr>
              <a:t>Conference</a:t>
            </a:r>
            <a:endParaRPr lang="hr-HR" sz="900" dirty="0">
              <a:latin typeface="Bodoni MT" panose="02070603080606020203" pitchFamily="18" charset="0"/>
            </a:endParaRPr>
          </a:p>
          <a:p>
            <a:r>
              <a:rPr lang="hr-HR" sz="900" dirty="0">
                <a:latin typeface="Bodoni MT" panose="02070603080606020203" pitchFamily="18" charset="0"/>
              </a:rPr>
              <a:t>Split – Trogir, 14. – 16. ožujka 2018.</a:t>
            </a:r>
          </a:p>
          <a:p>
            <a:endParaRPr lang="hr-HR" dirty="0"/>
          </a:p>
        </p:txBody>
      </p:sp>
      <p:sp>
        <p:nvSpPr>
          <p:cNvPr id="8" name="Rezervirano mjesto broja slajd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 dirty="0" smtClean="0"/>
              <a:t>11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6565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5191">
        <p14:ripple/>
      </p:transition>
    </mc:Choice>
    <mc:Fallback xmlns="">
      <p:transition spd="slow" advTm="351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32429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kstniOkvir 3"/>
          <p:cNvSpPr txBox="1"/>
          <p:nvPr/>
        </p:nvSpPr>
        <p:spPr>
          <a:xfrm>
            <a:off x="467544" y="1340768"/>
            <a:ext cx="81369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r-HR" sz="4800" dirty="0" smtClean="0">
              <a:solidFill>
                <a:srgbClr val="C00000"/>
              </a:solidFill>
              <a:latin typeface="Bodoni MT" panose="02070603080606020203" pitchFamily="18" charset="0"/>
            </a:endParaRPr>
          </a:p>
          <a:p>
            <a:pPr algn="ctr"/>
            <a:r>
              <a:rPr lang="hr-HR" sz="4800" dirty="0" err="1" smtClean="0">
                <a:solidFill>
                  <a:srgbClr val="C00000"/>
                </a:solidFill>
                <a:latin typeface="Bodoni MT" panose="02070603080606020203" pitchFamily="18" charset="0"/>
              </a:rPr>
              <a:t>Thank</a:t>
            </a:r>
            <a:r>
              <a:rPr lang="hr-HR" sz="4800" dirty="0" smtClean="0">
                <a:solidFill>
                  <a:srgbClr val="C00000"/>
                </a:solidFill>
                <a:latin typeface="Bodoni MT" panose="02070603080606020203" pitchFamily="18" charset="0"/>
              </a:rPr>
              <a:t> </a:t>
            </a:r>
            <a:r>
              <a:rPr lang="hr-HR" sz="4800" dirty="0" err="1">
                <a:solidFill>
                  <a:srgbClr val="C00000"/>
                </a:solidFill>
                <a:latin typeface="Bodoni MT" panose="02070603080606020203" pitchFamily="18" charset="0"/>
              </a:rPr>
              <a:t>you</a:t>
            </a:r>
            <a:r>
              <a:rPr lang="hr-HR" sz="4800" dirty="0">
                <a:solidFill>
                  <a:srgbClr val="C00000"/>
                </a:solidFill>
                <a:latin typeface="Bodoni MT" panose="02070603080606020203" pitchFamily="18" charset="0"/>
              </a:rPr>
              <a:t>! </a:t>
            </a:r>
          </a:p>
          <a:p>
            <a:pPr algn="ctr"/>
            <a:endParaRPr lang="hr-HR" sz="1600" b="1" dirty="0">
              <a:solidFill>
                <a:srgbClr val="C00000"/>
              </a:solidFill>
              <a:latin typeface="Bodoni MT" panose="02070603080606020203" pitchFamily="18" charset="0"/>
            </a:endParaRPr>
          </a:p>
          <a:p>
            <a:pPr algn="ctr"/>
            <a:endParaRPr lang="hr-HR" sz="1600" b="1" dirty="0">
              <a:solidFill>
                <a:srgbClr val="C00000"/>
              </a:solidFill>
              <a:latin typeface="Bodoni MT" panose="02070603080606020203" pitchFamily="18" charset="0"/>
            </a:endParaRPr>
          </a:p>
          <a:p>
            <a:pPr algn="ctr"/>
            <a:endParaRPr lang="hr-HR" sz="1600" b="1" dirty="0">
              <a:solidFill>
                <a:srgbClr val="C00000"/>
              </a:solidFill>
              <a:latin typeface="Bodoni MT" panose="02070603080606020203" pitchFamily="18" charset="0"/>
            </a:endParaRPr>
          </a:p>
          <a:p>
            <a:pPr algn="ctr"/>
            <a:endParaRPr lang="hr-HR" sz="1600" b="1" dirty="0">
              <a:solidFill>
                <a:srgbClr val="C00000"/>
              </a:solidFill>
              <a:latin typeface="Bodoni MT" panose="02070603080606020203" pitchFamily="18" charset="0"/>
            </a:endParaRPr>
          </a:p>
          <a:p>
            <a:pPr algn="ctr"/>
            <a:endParaRPr lang="hr-HR" sz="1600" b="1" dirty="0">
              <a:solidFill>
                <a:srgbClr val="C00000"/>
              </a:solidFill>
              <a:latin typeface="Bodoni MT" panose="02070603080606020203" pitchFamily="18" charset="0"/>
            </a:endParaRPr>
          </a:p>
          <a:p>
            <a:pPr algn="ctr"/>
            <a:endParaRPr lang="hr-HR" sz="1600" b="1" dirty="0">
              <a:solidFill>
                <a:srgbClr val="C00000"/>
              </a:solidFill>
              <a:latin typeface="Bodoni MT" panose="02070603080606020203" pitchFamily="18" charset="0"/>
            </a:endParaRPr>
          </a:p>
          <a:p>
            <a:pPr algn="ctr"/>
            <a:r>
              <a:rPr lang="hr-HR" sz="1600" b="1" dirty="0" err="1" smtClean="0">
                <a:solidFill>
                  <a:srgbClr val="C00000"/>
                </a:solidFill>
                <a:latin typeface="Bodoni MT" panose="02070603080606020203" pitchFamily="18" charset="0"/>
              </a:rPr>
              <a:t>background</a:t>
            </a:r>
            <a:r>
              <a:rPr lang="hr-HR" sz="1600" b="1" dirty="0" smtClean="0">
                <a:solidFill>
                  <a:srgbClr val="C00000"/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 smtClean="0">
                <a:solidFill>
                  <a:srgbClr val="C00000"/>
                </a:solidFill>
                <a:latin typeface="Bodoni MT" panose="02070603080606020203" pitchFamily="18" charset="0"/>
              </a:rPr>
              <a:t>music</a:t>
            </a:r>
            <a:r>
              <a:rPr lang="hr-HR" sz="1600" b="1" dirty="0" smtClean="0">
                <a:solidFill>
                  <a:srgbClr val="C00000"/>
                </a:solidFill>
                <a:latin typeface="Bodoni MT" panose="02070603080606020203" pitchFamily="18" charset="0"/>
              </a:rPr>
              <a:t>:</a:t>
            </a:r>
          </a:p>
          <a:p>
            <a:pPr algn="ctr"/>
            <a:endParaRPr lang="hr-HR" sz="1600" b="1" dirty="0">
              <a:solidFill>
                <a:srgbClr val="C00000"/>
              </a:solidFill>
              <a:latin typeface="Bodoni MT" panose="02070603080606020203" pitchFamily="18" charset="0"/>
            </a:endParaRPr>
          </a:p>
          <a:p>
            <a:pPr algn="ctr"/>
            <a:r>
              <a:rPr lang="hr-HR" sz="1600" b="1" dirty="0">
                <a:solidFill>
                  <a:srgbClr val="C00000"/>
                </a:solidFill>
                <a:latin typeface="Bodoni MT" panose="02070603080606020203" pitchFamily="18" charset="0"/>
              </a:rPr>
              <a:t>Franjo </a:t>
            </a:r>
            <a:r>
              <a:rPr lang="hr-HR" sz="1600" b="1" dirty="0" smtClean="0">
                <a:solidFill>
                  <a:srgbClr val="C00000"/>
                </a:solidFill>
                <a:latin typeface="Bodoni MT" panose="02070603080606020203" pitchFamily="18" charset="0"/>
              </a:rPr>
              <a:t>Krežma </a:t>
            </a:r>
            <a:r>
              <a:rPr lang="hr-HR" sz="1600" b="1" dirty="0">
                <a:solidFill>
                  <a:srgbClr val="C00000"/>
                </a:solidFill>
                <a:latin typeface="Bodoni MT" panose="02070603080606020203" pitchFamily="18" charset="0"/>
              </a:rPr>
              <a:t>- </a:t>
            </a:r>
            <a:r>
              <a:rPr lang="hr-HR" sz="1600" b="1" dirty="0" err="1" smtClean="0">
                <a:solidFill>
                  <a:srgbClr val="C00000"/>
                </a:solidFill>
                <a:latin typeface="Bodoni MT" panose="02070603080606020203" pitchFamily="18" charset="0"/>
              </a:rPr>
              <a:t>Evening</a:t>
            </a:r>
            <a:r>
              <a:rPr lang="hr-HR" sz="1600" b="1" dirty="0" smtClean="0">
                <a:solidFill>
                  <a:srgbClr val="C00000"/>
                </a:solidFill>
                <a:latin typeface="Bodoni MT" panose="02070603080606020203" pitchFamily="18" charset="0"/>
              </a:rPr>
              <a:t> song (</a:t>
            </a:r>
            <a:r>
              <a:rPr lang="hr-HR" sz="1600" b="1" dirty="0" err="1" smtClean="0">
                <a:solidFill>
                  <a:srgbClr val="C00000"/>
                </a:solidFill>
                <a:latin typeface="Bodoni MT" panose="02070603080606020203" pitchFamily="18" charset="0"/>
              </a:rPr>
              <a:t>Violin</a:t>
            </a:r>
            <a:r>
              <a:rPr lang="hr-HR" sz="1600" b="1" dirty="0" smtClean="0">
                <a:solidFill>
                  <a:srgbClr val="C00000"/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rgbClr val="C00000"/>
                </a:solidFill>
                <a:latin typeface="Bodoni MT" panose="02070603080606020203" pitchFamily="18" charset="0"/>
              </a:rPr>
              <a:t>and</a:t>
            </a:r>
            <a:r>
              <a:rPr lang="hr-HR" sz="1600" b="1" dirty="0">
                <a:solidFill>
                  <a:srgbClr val="C00000"/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 smtClean="0">
                <a:solidFill>
                  <a:srgbClr val="C00000"/>
                </a:solidFill>
                <a:latin typeface="Bodoni MT" panose="02070603080606020203" pitchFamily="18" charset="0"/>
              </a:rPr>
              <a:t>String</a:t>
            </a:r>
            <a:r>
              <a:rPr lang="hr-HR" sz="1600" b="1" dirty="0" smtClean="0">
                <a:solidFill>
                  <a:srgbClr val="C00000"/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 smtClean="0">
                <a:solidFill>
                  <a:srgbClr val="C00000"/>
                </a:solidFill>
                <a:latin typeface="Bodoni MT" panose="02070603080606020203" pitchFamily="18" charset="0"/>
              </a:rPr>
              <a:t>Quartet</a:t>
            </a:r>
            <a:r>
              <a:rPr lang="hr-HR" sz="1600" b="1" dirty="0" smtClean="0">
                <a:solidFill>
                  <a:srgbClr val="C00000"/>
                </a:solidFill>
                <a:latin typeface="Bodoni MT" panose="02070603080606020203" pitchFamily="18" charset="0"/>
              </a:rPr>
              <a:t>)</a:t>
            </a:r>
          </a:p>
          <a:p>
            <a:pPr algn="ctr"/>
            <a:endParaRPr lang="hr-HR" sz="1600" b="1" dirty="0">
              <a:solidFill>
                <a:srgbClr val="C00000"/>
              </a:solidFill>
              <a:latin typeface="Bodoni MT" panose="02070603080606020203" pitchFamily="18" charset="0"/>
            </a:endParaRPr>
          </a:p>
          <a:p>
            <a:pPr algn="ctr"/>
            <a:r>
              <a:rPr lang="hr-HR" sz="1600" dirty="0">
                <a:solidFill>
                  <a:srgbClr val="C00000"/>
                </a:solidFill>
                <a:latin typeface="Bodoni MT" panose="02070603080606020203" pitchFamily="18" charset="0"/>
              </a:rPr>
              <a:t>      </a:t>
            </a:r>
            <a:r>
              <a:rPr lang="en-US" sz="1600" dirty="0" err="1">
                <a:solidFill>
                  <a:srgbClr val="C00000"/>
                </a:solidFill>
                <a:latin typeface="Bodoni MT" panose="02070603080606020203" pitchFamily="18" charset="0"/>
              </a:rPr>
              <a:t>Franjo</a:t>
            </a:r>
            <a:r>
              <a:rPr lang="en-US" sz="1600" dirty="0">
                <a:solidFill>
                  <a:srgbClr val="C00000"/>
                </a:solidFill>
                <a:latin typeface="Bodoni MT" panose="02070603080606020203" pitchFamily="18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Bodoni MT" panose="02070603080606020203" pitchFamily="18" charset="0"/>
              </a:rPr>
              <a:t>Krežma</a:t>
            </a:r>
            <a:r>
              <a:rPr lang="en-US" sz="1600" dirty="0">
                <a:solidFill>
                  <a:srgbClr val="C00000"/>
                </a:solidFill>
                <a:latin typeface="Bodoni MT" panose="02070603080606020203" pitchFamily="18" charset="0"/>
              </a:rPr>
              <a:t> (2 September 1862 – 15 June 1881)</a:t>
            </a:r>
            <a:r>
              <a:rPr lang="hr-HR" sz="1600" dirty="0">
                <a:solidFill>
                  <a:srgbClr val="C00000"/>
                </a:solidFill>
                <a:latin typeface="Bodoni MT" panose="02070603080606020203" pitchFamily="18" charset="0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Bodoni MT" panose="02070603080606020203" pitchFamily="18" charset="0"/>
              </a:rPr>
              <a:t>was</a:t>
            </a:r>
            <a:r>
              <a:rPr lang="hr-HR" sz="1600" dirty="0">
                <a:solidFill>
                  <a:srgbClr val="C00000"/>
                </a:solidFill>
                <a:latin typeface="Bodoni MT" panose="02070603080606020203" pitchFamily="18" charset="0"/>
              </a:rPr>
              <a:t> a </a:t>
            </a:r>
            <a:r>
              <a:rPr lang="hr-HR" sz="1600" dirty="0" err="1">
                <a:solidFill>
                  <a:srgbClr val="C00000"/>
                </a:solidFill>
                <a:latin typeface="Bodoni MT" panose="02070603080606020203" pitchFamily="18" charset="0"/>
              </a:rPr>
              <a:t>Croatian</a:t>
            </a:r>
            <a:r>
              <a:rPr lang="hr-HR" sz="1600" dirty="0">
                <a:solidFill>
                  <a:srgbClr val="C00000"/>
                </a:solidFill>
                <a:latin typeface="Bodoni MT" panose="02070603080606020203" pitchFamily="18" charset="0"/>
              </a:rPr>
              <a:t>   </a:t>
            </a:r>
            <a:r>
              <a:rPr lang="hr-HR" sz="1600" dirty="0" smtClean="0">
                <a:solidFill>
                  <a:srgbClr val="C00000"/>
                </a:solidFill>
                <a:latin typeface="Bodoni MT" panose="02070603080606020203" pitchFamily="18" charset="0"/>
              </a:rPr>
              <a:t>violinist </a:t>
            </a:r>
            <a:r>
              <a:rPr lang="hr-HR" sz="1600" dirty="0" err="1">
                <a:solidFill>
                  <a:srgbClr val="C00000"/>
                </a:solidFill>
                <a:latin typeface="Bodoni MT" panose="02070603080606020203" pitchFamily="18" charset="0"/>
              </a:rPr>
              <a:t>and</a:t>
            </a:r>
            <a:r>
              <a:rPr lang="hr-HR" sz="1600" dirty="0">
                <a:solidFill>
                  <a:srgbClr val="C00000"/>
                </a:solidFill>
                <a:latin typeface="Bodoni MT" panose="02070603080606020203" pitchFamily="18" charset="0"/>
              </a:rPr>
              <a:t> </a:t>
            </a:r>
            <a:r>
              <a:rPr lang="hr-HR" sz="1600" dirty="0" err="1">
                <a:solidFill>
                  <a:srgbClr val="C00000"/>
                </a:solidFill>
                <a:latin typeface="Bodoni MT" panose="02070603080606020203" pitchFamily="18" charset="0"/>
              </a:rPr>
              <a:t>composer</a:t>
            </a:r>
            <a:r>
              <a:rPr lang="hr-HR" sz="1600" dirty="0">
                <a:solidFill>
                  <a:srgbClr val="C00000"/>
                </a:solidFill>
                <a:latin typeface="Bodoni MT" panose="02070603080606020203" pitchFamily="18" charset="0"/>
              </a:rPr>
              <a:t> </a:t>
            </a:r>
            <a:r>
              <a:rPr lang="hr-HR" sz="1600" dirty="0" err="1">
                <a:solidFill>
                  <a:srgbClr val="C00000"/>
                </a:solidFill>
                <a:latin typeface="Bodoni MT" panose="02070603080606020203" pitchFamily="18" charset="0"/>
              </a:rPr>
              <a:t>born</a:t>
            </a:r>
            <a:r>
              <a:rPr lang="hr-HR" sz="1600" dirty="0">
                <a:solidFill>
                  <a:srgbClr val="C00000"/>
                </a:solidFill>
                <a:latin typeface="Bodoni MT" panose="02070603080606020203" pitchFamily="18" charset="0"/>
              </a:rPr>
              <a:t> </a:t>
            </a:r>
            <a:r>
              <a:rPr lang="hr-HR" sz="1600" dirty="0" err="1">
                <a:solidFill>
                  <a:srgbClr val="C00000"/>
                </a:solidFill>
                <a:latin typeface="Bodoni MT" panose="02070603080606020203" pitchFamily="18" charset="0"/>
              </a:rPr>
              <a:t>in</a:t>
            </a:r>
            <a:r>
              <a:rPr lang="hr-HR" sz="1600" dirty="0">
                <a:solidFill>
                  <a:srgbClr val="C00000"/>
                </a:solidFill>
                <a:latin typeface="Bodoni MT" panose="02070603080606020203" pitchFamily="18" charset="0"/>
              </a:rPr>
              <a:t> Osijek.</a:t>
            </a:r>
          </a:p>
        </p:txBody>
      </p:sp>
    </p:spTree>
    <p:extLst>
      <p:ext uri="{BB962C8B-B14F-4D97-AF65-F5344CB8AC3E}">
        <p14:creationId xmlns:p14="http://schemas.microsoft.com/office/powerpoint/2010/main" val="421984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684">
        <p14:ripple/>
      </p:transition>
    </mc:Choice>
    <mc:Fallback xmlns="">
      <p:transition spd="slow" advTm="256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4355975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utnik 2"/>
          <p:cNvSpPr/>
          <p:nvPr/>
        </p:nvSpPr>
        <p:spPr>
          <a:xfrm>
            <a:off x="4355976" y="0"/>
            <a:ext cx="4788024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niOkvir 3"/>
          <p:cNvSpPr txBox="1"/>
          <p:nvPr/>
        </p:nvSpPr>
        <p:spPr>
          <a:xfrm>
            <a:off x="4788024" y="625740"/>
            <a:ext cx="3744416" cy="5476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rgbClr val="C00000"/>
                </a:solidFill>
                <a:latin typeface="Bodoni MT" panose="02070603080606020203" pitchFamily="18" charset="0"/>
                <a:ea typeface="Calibri"/>
                <a:cs typeface="Times New Roman"/>
              </a:rPr>
              <a:t>LOCAL COLLECTION</a:t>
            </a:r>
            <a:endParaRPr lang="en-US" sz="2800" b="1" dirty="0">
              <a:solidFill>
                <a:srgbClr val="C00000"/>
              </a:solidFill>
              <a:latin typeface="Bodoni MT" panose="02070603080606020203" pitchFamily="18" charset="0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special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separate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collection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of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Study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reading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room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department</a:t>
            </a:r>
            <a:endParaRPr lang="en-US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Mursiana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collection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and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Slavonica</a:t>
            </a:r>
            <a:endParaRPr lang="en-US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printed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books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and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other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materials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(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monographies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,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periodicals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and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small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print),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manuscripts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,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grey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literature,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maps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, music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notations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, audio,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visual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,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audiovisual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materials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and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preformatted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materials</a:t>
            </a:r>
            <a:endParaRPr lang="en-US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published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in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the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local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area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,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written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by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citizens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born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,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having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lived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in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and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contributed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to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developement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of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Osijek-Baranja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county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,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materials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about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local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area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published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elsewhere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in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the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world</a:t>
            </a:r>
            <a:endParaRPr lang="en-US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mainly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recent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materials</a:t>
            </a:r>
            <a:endParaRPr lang="en-US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  <a:ea typeface="Calibri"/>
              <a:cs typeface="Times New Roman"/>
            </a:endParaRPr>
          </a:p>
        </p:txBody>
      </p:sp>
      <p:pic>
        <p:nvPicPr>
          <p:cNvPr id="2" name="1 - 77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075136"/>
            <a:ext cx="609600" cy="609600"/>
          </a:xfrm>
          <a:prstGeom prst="rect">
            <a:avLst/>
          </a:prstGeom>
        </p:spPr>
      </p:pic>
      <p:sp>
        <p:nvSpPr>
          <p:cNvPr id="7" name="Rezervirano mjesto podnožja 6"/>
          <p:cNvSpPr>
            <a:spLocks noGrp="1"/>
          </p:cNvSpPr>
          <p:nvPr>
            <p:ph type="ftr" sz="quarter" idx="11"/>
          </p:nvPr>
        </p:nvSpPr>
        <p:spPr>
          <a:xfrm>
            <a:off x="3131840" y="6479631"/>
            <a:ext cx="2895600" cy="365125"/>
          </a:xfrm>
        </p:spPr>
        <p:txBody>
          <a:bodyPr/>
          <a:lstStyle/>
          <a:p>
            <a:r>
              <a:rPr lang="hr-HR" sz="900" dirty="0">
                <a:latin typeface="Bodoni MT" panose="02070603080606020203" pitchFamily="18" charset="0"/>
              </a:rPr>
              <a:t>4th Croatia ICARUS </a:t>
            </a:r>
            <a:r>
              <a:rPr lang="hr-HR" sz="900" dirty="0" err="1">
                <a:latin typeface="Bodoni MT" panose="02070603080606020203" pitchFamily="18" charset="0"/>
              </a:rPr>
              <a:t>days</a:t>
            </a:r>
            <a:r>
              <a:rPr lang="hr-HR" sz="900" dirty="0">
                <a:latin typeface="Bodoni MT" panose="02070603080606020203" pitchFamily="18" charset="0"/>
              </a:rPr>
              <a:t> &amp; EURBICA </a:t>
            </a:r>
            <a:r>
              <a:rPr lang="hr-HR" sz="900" dirty="0" err="1">
                <a:latin typeface="Bodoni MT" panose="02070603080606020203" pitchFamily="18" charset="0"/>
              </a:rPr>
              <a:t>Conference</a:t>
            </a:r>
            <a:endParaRPr lang="hr-HR" sz="900" dirty="0">
              <a:latin typeface="Bodoni MT" panose="02070603080606020203" pitchFamily="18" charset="0"/>
            </a:endParaRPr>
          </a:p>
          <a:p>
            <a:r>
              <a:rPr lang="hr-HR" sz="900" dirty="0">
                <a:latin typeface="Bodoni MT" panose="02070603080606020203" pitchFamily="18" charset="0"/>
              </a:rPr>
              <a:t>Split – Trogir, 14. – 16. ožujka 2018.</a:t>
            </a:r>
          </a:p>
          <a:p>
            <a:endParaRPr lang="hr-HR" dirty="0"/>
          </a:p>
        </p:txBody>
      </p:sp>
      <p:sp>
        <p:nvSpPr>
          <p:cNvPr id="8" name="Rezervirano mjesto broja slajd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9232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0744">
        <p14:ripple/>
      </p:transition>
    </mc:Choice>
    <mc:Fallback xmlns="">
      <p:transition spd="slow" advTm="807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77430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4499992" y="0"/>
            <a:ext cx="4644008" cy="68595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4499992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5036800" y="332656"/>
            <a:ext cx="3744416" cy="6694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2600" b="1" dirty="0">
                <a:solidFill>
                  <a:srgbClr val="C00000"/>
                </a:solidFill>
                <a:latin typeface="Bodoni MT" panose="02070603080606020203" pitchFamily="18" charset="0"/>
                <a:ea typeface="Calibri"/>
                <a:cs typeface="Times New Roman"/>
              </a:rPr>
              <a:t>GOALS OF THE COLLECTION AND ITS SIGNIFANCE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600" b="1" dirty="0" err="1">
                <a:solidFill>
                  <a:srgbClr val="C00000"/>
                </a:solidFill>
                <a:latin typeface="Bodoni MT" panose="02070603080606020203" pitchFamily="18" charset="0"/>
                <a:ea typeface="Calibri"/>
                <a:cs typeface="Times New Roman"/>
              </a:rPr>
              <a:t>starting</a:t>
            </a:r>
            <a:r>
              <a:rPr lang="hr-HR" sz="1600" b="1" dirty="0">
                <a:solidFill>
                  <a:srgbClr val="C00000"/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rgbClr val="C00000"/>
                </a:solidFill>
                <a:latin typeface="Bodoni MT" panose="02070603080606020203" pitchFamily="18" charset="0"/>
                <a:ea typeface="Calibri"/>
                <a:cs typeface="Times New Roman"/>
              </a:rPr>
              <a:t>point</a:t>
            </a:r>
            <a:r>
              <a:rPr lang="hr-HR" sz="1600" b="1" dirty="0">
                <a:solidFill>
                  <a:srgbClr val="C00000"/>
                </a:solidFill>
                <a:latin typeface="Bodoni MT" panose="02070603080606020203" pitchFamily="18" charset="0"/>
                <a:ea typeface="Calibri"/>
                <a:cs typeface="Times New Roman"/>
              </a:rPr>
              <a:t> for </a:t>
            </a:r>
            <a:r>
              <a:rPr lang="hr-HR" sz="1600" b="1" dirty="0" err="1">
                <a:solidFill>
                  <a:srgbClr val="C00000"/>
                </a:solidFill>
                <a:latin typeface="Bodoni MT" panose="02070603080606020203" pitchFamily="18" charset="0"/>
                <a:ea typeface="Calibri"/>
                <a:cs typeface="Times New Roman"/>
              </a:rPr>
              <a:t>different</a:t>
            </a:r>
            <a:r>
              <a:rPr lang="hr-HR" sz="1600" b="1" dirty="0">
                <a:solidFill>
                  <a:srgbClr val="C00000"/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rgbClr val="C00000"/>
                </a:solidFill>
                <a:latin typeface="Bodoni MT" panose="02070603080606020203" pitchFamily="18" charset="0"/>
                <a:ea typeface="Calibri"/>
                <a:cs typeface="Times New Roman"/>
              </a:rPr>
              <a:t>researches</a:t>
            </a:r>
            <a:r>
              <a:rPr lang="hr-HR" sz="1600" b="1" dirty="0">
                <a:solidFill>
                  <a:srgbClr val="C00000"/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rgbClr val="C00000"/>
                </a:solidFill>
                <a:latin typeface="Bodoni MT" panose="02070603080606020203" pitchFamily="18" charset="0"/>
                <a:ea typeface="Calibri"/>
                <a:cs typeface="Times New Roman"/>
              </a:rPr>
              <a:t>of</a:t>
            </a:r>
            <a:r>
              <a:rPr lang="hr-HR" sz="1600" b="1" dirty="0">
                <a:solidFill>
                  <a:srgbClr val="C00000"/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rgbClr val="C00000"/>
                </a:solidFill>
                <a:latin typeface="Bodoni MT" panose="02070603080606020203" pitchFamily="18" charset="0"/>
                <a:ea typeface="Calibri"/>
                <a:cs typeface="Times New Roman"/>
              </a:rPr>
              <a:t>the</a:t>
            </a:r>
            <a:r>
              <a:rPr lang="hr-HR" sz="1600" b="1" dirty="0">
                <a:solidFill>
                  <a:srgbClr val="C00000"/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rgbClr val="C00000"/>
                </a:solidFill>
                <a:latin typeface="Bodoni MT" panose="02070603080606020203" pitchFamily="18" charset="0"/>
                <a:ea typeface="Calibri"/>
                <a:cs typeface="Times New Roman"/>
              </a:rPr>
              <a:t>city</a:t>
            </a:r>
            <a:r>
              <a:rPr lang="hr-HR" sz="1600" b="1" dirty="0">
                <a:solidFill>
                  <a:srgbClr val="C00000"/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rgbClr val="C00000"/>
                </a:solidFill>
                <a:latin typeface="Bodoni MT" panose="02070603080606020203" pitchFamily="18" charset="0"/>
                <a:ea typeface="Calibri"/>
                <a:cs typeface="Times New Roman"/>
              </a:rPr>
              <a:t>and</a:t>
            </a:r>
            <a:r>
              <a:rPr lang="hr-HR" sz="1600" b="1" dirty="0">
                <a:solidFill>
                  <a:srgbClr val="C00000"/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rgbClr val="C00000"/>
                </a:solidFill>
                <a:latin typeface="Bodoni MT" panose="02070603080606020203" pitchFamily="18" charset="0"/>
                <a:ea typeface="Calibri"/>
                <a:cs typeface="Times New Roman"/>
              </a:rPr>
              <a:t>the</a:t>
            </a:r>
            <a:r>
              <a:rPr lang="hr-HR" sz="1600" b="1" dirty="0">
                <a:solidFill>
                  <a:srgbClr val="C00000"/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rgbClr val="C00000"/>
                </a:solidFill>
                <a:latin typeface="Bodoni MT" panose="02070603080606020203" pitchFamily="18" charset="0"/>
                <a:ea typeface="Calibri"/>
                <a:cs typeface="Times New Roman"/>
              </a:rPr>
              <a:t>region</a:t>
            </a:r>
            <a:endParaRPr lang="en-US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professional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and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scientific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activities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in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gathering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,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identifying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and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selection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of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materials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concerning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local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history</a:t>
            </a:r>
            <a:endParaRPr lang="hr-HR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a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ssisting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with marketing role of Local history collection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promotion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of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local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authors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and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community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in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general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through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the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Collection</a:t>
            </a:r>
            <a:endParaRPr lang="en-US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preservation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of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cultural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identity</a:t>
            </a:r>
            <a:endParaRPr lang="en-US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creating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informative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aids</a:t>
            </a:r>
            <a:endParaRPr lang="hr-HR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p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reservation of cultural identity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r-HR" sz="1200" dirty="0">
                <a:ea typeface="Calibri"/>
                <a:cs typeface="Times New Roman"/>
              </a:rPr>
              <a:t> </a:t>
            </a:r>
            <a:endParaRPr lang="en-US" sz="12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200" dirty="0">
              <a:ea typeface="Calibri"/>
              <a:cs typeface="Times New Roman"/>
            </a:endParaRPr>
          </a:p>
        </p:txBody>
      </p:sp>
      <p:pic>
        <p:nvPicPr>
          <p:cNvPr id="5" name="2 - 76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6093296"/>
            <a:ext cx="609600" cy="609600"/>
          </a:xfrm>
          <a:prstGeom prst="rect">
            <a:avLst/>
          </a:prstGeom>
        </p:spPr>
      </p:pic>
      <p:sp>
        <p:nvSpPr>
          <p:cNvPr id="7" name="Rezervirano mjesto podnožja 6"/>
          <p:cNvSpPr>
            <a:spLocks noGrp="1"/>
          </p:cNvSpPr>
          <p:nvPr>
            <p:ph type="ftr" sz="quarter" idx="11"/>
          </p:nvPr>
        </p:nvSpPr>
        <p:spPr>
          <a:xfrm>
            <a:off x="3131840" y="6462355"/>
            <a:ext cx="2895600" cy="365125"/>
          </a:xfrm>
        </p:spPr>
        <p:txBody>
          <a:bodyPr/>
          <a:lstStyle/>
          <a:p>
            <a:r>
              <a:rPr lang="hr-HR" sz="900" dirty="0"/>
              <a:t>4th Croatia ICARUS </a:t>
            </a:r>
            <a:r>
              <a:rPr lang="hr-HR" sz="900" dirty="0" err="1"/>
              <a:t>days</a:t>
            </a:r>
            <a:r>
              <a:rPr lang="hr-HR" sz="900" dirty="0"/>
              <a:t> &amp; EURBICA </a:t>
            </a:r>
            <a:r>
              <a:rPr lang="hr-HR" sz="900" dirty="0" err="1"/>
              <a:t>Conference</a:t>
            </a:r>
            <a:endParaRPr lang="hr-HR" sz="900" dirty="0"/>
          </a:p>
          <a:p>
            <a:r>
              <a:rPr lang="hr-HR" sz="900" dirty="0"/>
              <a:t>Split – Trogir, 14. – 16. ožujka 2018.</a:t>
            </a:r>
          </a:p>
          <a:p>
            <a:endParaRPr lang="hr-HR" dirty="0"/>
          </a:p>
        </p:txBody>
      </p:sp>
      <p:sp>
        <p:nvSpPr>
          <p:cNvPr id="8" name="Rezervirano mjesto broja slajd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0636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8425">
        <p14:ripple/>
      </p:transition>
    </mc:Choice>
    <mc:Fallback xmlns="">
      <p:transition spd="slow" advTm="784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76112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33569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utnik 2"/>
          <p:cNvSpPr/>
          <p:nvPr/>
        </p:nvSpPr>
        <p:spPr>
          <a:xfrm>
            <a:off x="0" y="3356993"/>
            <a:ext cx="9144000" cy="35010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niOkvir 3"/>
          <p:cNvSpPr txBox="1"/>
          <p:nvPr/>
        </p:nvSpPr>
        <p:spPr>
          <a:xfrm>
            <a:off x="699240" y="3360421"/>
            <a:ext cx="7848872" cy="2823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2800" b="1" dirty="0">
                <a:solidFill>
                  <a:srgbClr val="C00000"/>
                </a:solidFill>
                <a:latin typeface="Bodoni MT" panose="02070603080606020203" pitchFamily="18" charset="0"/>
                <a:ea typeface="Calibri"/>
                <a:cs typeface="Times New Roman"/>
              </a:rPr>
              <a:t>MEMORIAL COLLECTION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special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collection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within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the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Study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reading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room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department</a:t>
            </a:r>
            <a:endParaRPr lang="hr-HR" sz="1600" b="1" dirty="0" smtClean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library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materials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published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up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to 1945,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regardless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of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the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place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of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publishing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or </a:t>
            </a:r>
            <a:r>
              <a:rPr lang="hr-HR" sz="1600" b="1" dirty="0" err="1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printing</a:t>
            </a:r>
            <a:endParaRPr lang="hr-HR" sz="1600" b="1" dirty="0" smtClean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1949 - </a:t>
            </a:r>
            <a:r>
              <a:rPr lang="hr-HR" sz="1600" b="1" dirty="0" err="1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active</a:t>
            </a:r>
            <a:r>
              <a:rPr lang="hr-HR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creation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of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library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collections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has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begun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endParaRPr lang="hr-HR" sz="1600" b="1" dirty="0" smtClean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sub-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collections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: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books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published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up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to 1945,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Rare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books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collection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,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Divaldiana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collection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,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Legacy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collections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(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Hengl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,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Sonnenfeld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,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Pollak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,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Magjer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,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Rakoš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,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Pinterović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, </a:t>
            </a:r>
            <a:r>
              <a:rPr lang="hr-HR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Kocijan)</a:t>
            </a:r>
            <a:endParaRPr lang="en-US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1200" dirty="0">
              <a:ea typeface="Calibri"/>
              <a:cs typeface="Times New Roman"/>
            </a:endParaRPr>
          </a:p>
        </p:txBody>
      </p:sp>
      <p:pic>
        <p:nvPicPr>
          <p:cNvPr id="5" name="3 - 68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6119935"/>
            <a:ext cx="609600" cy="609600"/>
          </a:xfrm>
          <a:prstGeom prst="rect">
            <a:avLst/>
          </a:prstGeom>
        </p:spPr>
      </p:pic>
      <p:sp>
        <p:nvSpPr>
          <p:cNvPr id="7" name="Rezervirano mjesto podnožja 6"/>
          <p:cNvSpPr>
            <a:spLocks noGrp="1"/>
          </p:cNvSpPr>
          <p:nvPr>
            <p:ph type="ftr" sz="quarter" idx="11"/>
          </p:nvPr>
        </p:nvSpPr>
        <p:spPr>
          <a:xfrm>
            <a:off x="3124200" y="6364410"/>
            <a:ext cx="2895600" cy="365125"/>
          </a:xfrm>
        </p:spPr>
        <p:txBody>
          <a:bodyPr/>
          <a:lstStyle/>
          <a:p>
            <a:r>
              <a:rPr lang="hr-HR" sz="900" dirty="0">
                <a:latin typeface="Bodoni MT" panose="02070603080606020203" pitchFamily="18" charset="0"/>
              </a:rPr>
              <a:t>4th Croatia ICARUS </a:t>
            </a:r>
            <a:r>
              <a:rPr lang="hr-HR" sz="900" dirty="0" err="1">
                <a:latin typeface="Bodoni MT" panose="02070603080606020203" pitchFamily="18" charset="0"/>
              </a:rPr>
              <a:t>days</a:t>
            </a:r>
            <a:r>
              <a:rPr lang="hr-HR" sz="900" dirty="0">
                <a:latin typeface="Bodoni MT" panose="02070603080606020203" pitchFamily="18" charset="0"/>
              </a:rPr>
              <a:t> &amp; EURBICA </a:t>
            </a:r>
            <a:r>
              <a:rPr lang="hr-HR" sz="900" dirty="0" err="1">
                <a:latin typeface="Bodoni MT" panose="02070603080606020203" pitchFamily="18" charset="0"/>
              </a:rPr>
              <a:t>Conference</a:t>
            </a:r>
            <a:endParaRPr lang="hr-HR" sz="900" dirty="0">
              <a:latin typeface="Bodoni MT" panose="02070603080606020203" pitchFamily="18" charset="0"/>
            </a:endParaRPr>
          </a:p>
          <a:p>
            <a:r>
              <a:rPr lang="hr-HR" sz="900" dirty="0">
                <a:latin typeface="Bodoni MT" panose="02070603080606020203" pitchFamily="18" charset="0"/>
              </a:rPr>
              <a:t>Split – Trogir, 14. – 16. ožujka 2018.</a:t>
            </a:r>
          </a:p>
          <a:p>
            <a:endParaRPr lang="hr-HR" dirty="0"/>
          </a:p>
        </p:txBody>
      </p:sp>
      <p:sp>
        <p:nvSpPr>
          <p:cNvPr id="8" name="Rezervirano mjesto broja slajd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435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1858">
        <p14:ripple/>
      </p:transition>
    </mc:Choice>
    <mc:Fallback xmlns="">
      <p:transition spd="slow" advTm="718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68401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8"/>
            <a:ext cx="4499991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utnik 2"/>
          <p:cNvSpPr/>
          <p:nvPr/>
        </p:nvSpPr>
        <p:spPr>
          <a:xfrm>
            <a:off x="4499992" y="0"/>
            <a:ext cx="4644008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niOkvir 3"/>
          <p:cNvSpPr txBox="1"/>
          <p:nvPr/>
        </p:nvSpPr>
        <p:spPr>
          <a:xfrm>
            <a:off x="5004048" y="476672"/>
            <a:ext cx="3600400" cy="6112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2800" b="1" dirty="0">
                <a:solidFill>
                  <a:srgbClr val="C00000"/>
                </a:solidFill>
                <a:latin typeface="Bodoni MT" panose="02070603080606020203" pitchFamily="18" charset="0"/>
                <a:ea typeface="Calibri"/>
                <a:cs typeface="Times New Roman"/>
              </a:rPr>
              <a:t>GOALS  AND IMPORTANCE OF MEMORIAL  COLLECTION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contributes to preservation of cultural heritage of Osijek, </a:t>
            </a:r>
            <a:r>
              <a:rPr lang="en-US" sz="14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Slavonija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region and Croatia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contributes to research of cultural and historic occasions, as well as the spirit of time in which  the Library was formed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topic of research (book history, history of art, reading, printing)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basis for connecting dispersed library collections and heritage institutions through digitization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valuab</a:t>
            </a:r>
            <a:r>
              <a:rPr lang="hr-HR" sz="14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l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e museum artifact due to </a:t>
            </a:r>
            <a:r>
              <a:rPr lang="hr-HR" sz="14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a</a:t>
            </a:r>
            <a:r>
              <a:rPr lang="en-US" sz="14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est</a:t>
            </a:r>
            <a:r>
              <a:rPr lang="hr-HR" sz="14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h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etic and </a:t>
            </a:r>
            <a:r>
              <a:rPr lang="en-US" sz="14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documentaristic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  <a:ea typeface="Calibri"/>
                <a:cs typeface="Times New Roman"/>
              </a:rPr>
              <a:t> value of the book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400" dirty="0"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400" dirty="0">
              <a:ea typeface="Calibri"/>
              <a:cs typeface="Times New Roman"/>
            </a:endParaRPr>
          </a:p>
        </p:txBody>
      </p:sp>
      <p:pic>
        <p:nvPicPr>
          <p:cNvPr id="5" name="4 - 39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7" name="Rezervirano mjesto podnožj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z="900" dirty="0">
                <a:latin typeface="Bodoni MT" panose="02070603080606020203" pitchFamily="18" charset="0"/>
              </a:rPr>
              <a:t>4th Croatia ICARUS </a:t>
            </a:r>
            <a:r>
              <a:rPr lang="hr-HR" sz="900" dirty="0" err="1">
                <a:latin typeface="Bodoni MT" panose="02070603080606020203" pitchFamily="18" charset="0"/>
              </a:rPr>
              <a:t>days</a:t>
            </a:r>
            <a:r>
              <a:rPr lang="hr-HR" sz="900" dirty="0">
                <a:latin typeface="Bodoni MT" panose="02070603080606020203" pitchFamily="18" charset="0"/>
              </a:rPr>
              <a:t> &amp; EURBICA </a:t>
            </a:r>
            <a:r>
              <a:rPr lang="hr-HR" sz="900" dirty="0" err="1">
                <a:latin typeface="Bodoni MT" panose="02070603080606020203" pitchFamily="18" charset="0"/>
              </a:rPr>
              <a:t>Conference</a:t>
            </a:r>
            <a:endParaRPr lang="hr-HR" sz="900" dirty="0">
              <a:latin typeface="Bodoni MT" panose="02070603080606020203" pitchFamily="18" charset="0"/>
            </a:endParaRPr>
          </a:p>
          <a:p>
            <a:r>
              <a:rPr lang="hr-HR" sz="900" dirty="0">
                <a:latin typeface="Bodoni MT" panose="02070603080606020203" pitchFamily="18" charset="0"/>
              </a:rPr>
              <a:t>Split – Trogir, 14. – 16. ožujka 2018.</a:t>
            </a:r>
          </a:p>
          <a:p>
            <a:endParaRPr lang="hr-HR" dirty="0"/>
          </a:p>
        </p:txBody>
      </p:sp>
      <p:sp>
        <p:nvSpPr>
          <p:cNvPr id="8" name="Rezervirano mjesto broja slajd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2701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1722">
        <p14:ripple/>
      </p:transition>
    </mc:Choice>
    <mc:Fallback xmlns="">
      <p:transition spd="slow" advTm="417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39268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33569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avokutnik 2"/>
          <p:cNvSpPr/>
          <p:nvPr/>
        </p:nvSpPr>
        <p:spPr>
          <a:xfrm>
            <a:off x="0" y="3356993"/>
            <a:ext cx="9144000" cy="35010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niOkvir 3"/>
          <p:cNvSpPr txBox="1"/>
          <p:nvPr/>
        </p:nvSpPr>
        <p:spPr>
          <a:xfrm>
            <a:off x="633324" y="2852936"/>
            <a:ext cx="7992888" cy="3660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2800" b="1" dirty="0">
                <a:solidFill>
                  <a:srgbClr val="C00000"/>
                </a:solidFill>
                <a:latin typeface="Bodoni MT" panose="02070603080606020203" pitchFamily="18" charset="0"/>
                <a:ea typeface="Calibri"/>
                <a:cs typeface="Times New Roman"/>
              </a:rPr>
              <a:t>DIGITIZATION IN CROATIA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sporadic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digitization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of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some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valuable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items</a:t>
            </a:r>
            <a:r>
              <a:rPr lang="hr-HR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till</a:t>
            </a:r>
            <a:r>
              <a:rPr lang="hr-HR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2006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national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programme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initiated</a:t>
            </a:r>
            <a:r>
              <a:rPr lang="hr-HR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by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the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Ministry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of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Culture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in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2006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portal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Croatian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Cultural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</a:t>
            </a:r>
            <a:r>
              <a:rPr lang="hr-HR" sz="1600" b="1" dirty="0" err="1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Heritage</a:t>
            </a:r>
            <a:endParaRPr lang="hr-HR" sz="1600" b="1" dirty="0" smtClean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institutions involved in the project </a:t>
            </a:r>
            <a:r>
              <a:rPr lang="hr-HR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-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select the material, prepare it for digitization, i.e. check completeness, do repairs if needed, add metadata, provide names of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datafiles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, </a:t>
            </a:r>
            <a:r>
              <a:rPr lang="en-US" sz="1600" b="1" dirty="0" err="1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etc</a:t>
            </a:r>
            <a:r>
              <a:rPr lang="hr-HR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technical part of the process </a:t>
            </a:r>
            <a:r>
              <a:rPr lang="hr-HR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- 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professional firms</a:t>
            </a:r>
            <a:r>
              <a:rPr lang="hr-HR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, 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departments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of the institutions themselves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ea typeface="Calibri"/>
              <a:cs typeface="Times New Roman"/>
            </a:endParaRPr>
          </a:p>
        </p:txBody>
      </p:sp>
      <p:pic>
        <p:nvPicPr>
          <p:cNvPr id="5" name="5 - 101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7" name="Rezervirano mjesto podnožj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z="900" dirty="0">
                <a:latin typeface="Bodoni MT" panose="02070603080606020203" pitchFamily="18" charset="0"/>
              </a:rPr>
              <a:t>4th Croatia ICARUS </a:t>
            </a:r>
            <a:r>
              <a:rPr lang="hr-HR" sz="900" dirty="0" err="1">
                <a:latin typeface="Bodoni MT" panose="02070603080606020203" pitchFamily="18" charset="0"/>
              </a:rPr>
              <a:t>days</a:t>
            </a:r>
            <a:r>
              <a:rPr lang="hr-HR" sz="900" dirty="0">
                <a:latin typeface="Bodoni MT" panose="02070603080606020203" pitchFamily="18" charset="0"/>
              </a:rPr>
              <a:t> &amp; EURBICA </a:t>
            </a:r>
            <a:r>
              <a:rPr lang="hr-HR" sz="900" dirty="0" err="1">
                <a:latin typeface="Bodoni MT" panose="02070603080606020203" pitchFamily="18" charset="0"/>
              </a:rPr>
              <a:t>Conference</a:t>
            </a:r>
            <a:endParaRPr lang="hr-HR" sz="900" dirty="0">
              <a:latin typeface="Bodoni MT" panose="02070603080606020203" pitchFamily="18" charset="0"/>
            </a:endParaRPr>
          </a:p>
          <a:p>
            <a:r>
              <a:rPr lang="hr-HR" sz="900" dirty="0">
                <a:latin typeface="Bodoni MT" panose="02070603080606020203" pitchFamily="18" charset="0"/>
              </a:rPr>
              <a:t>Split – Trogir, 14. – 16. ožujka 2018.</a:t>
            </a:r>
          </a:p>
          <a:p>
            <a:endParaRPr lang="hr-HR" dirty="0"/>
          </a:p>
        </p:txBody>
      </p:sp>
      <p:sp>
        <p:nvSpPr>
          <p:cNvPr id="8" name="Rezervirano mjesto broja slajd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1694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4213">
        <p14:ripple/>
      </p:transition>
    </mc:Choice>
    <mc:Fallback xmlns="">
      <p:transition spd="slow" advTm="1042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  <p14:stopEvt time="101400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>
            <a:off x="0" y="2132856"/>
            <a:ext cx="9144000" cy="43651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600" b="1" dirty="0">
                <a:solidFill>
                  <a:srgbClr val="C00000"/>
                </a:solidFill>
                <a:latin typeface="Bodoni MT" panose="02070603080606020203" pitchFamily="18" charset="0"/>
              </a:rPr>
              <a:t>DIGITIZED LOCAL COLLECTION OF THE  </a:t>
            </a:r>
            <a:endParaRPr lang="hr-HR" sz="2600" b="1" dirty="0" smtClean="0">
              <a:solidFill>
                <a:srgbClr val="C00000"/>
              </a:solidFill>
              <a:latin typeface="Bodoni MT" panose="02070603080606020203" pitchFamily="18" charset="0"/>
            </a:endParaRPr>
          </a:p>
          <a:p>
            <a:pPr lvl="0" algn="ctr"/>
            <a:r>
              <a:rPr lang="hr-HR" sz="2600" b="1" dirty="0" smtClean="0">
                <a:solidFill>
                  <a:srgbClr val="C00000"/>
                </a:solidFill>
                <a:latin typeface="Bodoni MT" panose="02070603080606020203" pitchFamily="18" charset="0"/>
              </a:rPr>
              <a:t>CITY </a:t>
            </a:r>
            <a:r>
              <a:rPr lang="hr-HR" sz="2600" b="1" dirty="0">
                <a:solidFill>
                  <a:srgbClr val="C00000"/>
                </a:solidFill>
                <a:latin typeface="Bodoni MT" panose="02070603080606020203" pitchFamily="18" charset="0"/>
              </a:rPr>
              <a:t>AND UNIVERSITY LIBRARY OSIJEK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r-HR" sz="1600" dirty="0" smtClean="0">
              <a:solidFill>
                <a:srgbClr val="D0BE40">
                  <a:lumMod val="50000"/>
                </a:srgbClr>
              </a:solidFill>
              <a:latin typeface="Bodoni MT" panose="020706030806060202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D0BE40">
                    <a:lumMod val="50000"/>
                  </a:srgbClr>
                </a:solidFill>
                <a:latin typeface="Bodoni MT" panose="02070603080606020203" pitchFamily="18" charset="0"/>
              </a:rPr>
              <a:t>digitization </a:t>
            </a:r>
            <a:r>
              <a:rPr lang="en-US" sz="1600" b="1" dirty="0">
                <a:solidFill>
                  <a:srgbClr val="D0BE40">
                    <a:lumMod val="50000"/>
                  </a:srgbClr>
                </a:solidFill>
                <a:latin typeface="Bodoni MT" panose="02070603080606020203" pitchFamily="18" charset="0"/>
              </a:rPr>
              <a:t>of </a:t>
            </a:r>
            <a:r>
              <a:rPr lang="en-US" sz="1600" b="1" dirty="0" err="1">
                <a:solidFill>
                  <a:srgbClr val="D0BE40">
                    <a:lumMod val="50000"/>
                  </a:srgbClr>
                </a:solidFill>
                <a:latin typeface="Bodoni MT" panose="02070603080606020203" pitchFamily="18" charset="0"/>
              </a:rPr>
              <a:t>libray</a:t>
            </a:r>
            <a:r>
              <a:rPr lang="en-US" sz="1600" b="1" dirty="0">
                <a:solidFill>
                  <a:srgbClr val="D0BE40">
                    <a:lumMod val="50000"/>
                  </a:srgbClr>
                </a:solidFill>
                <a:latin typeface="Bodoni MT" panose="02070603080606020203" pitchFamily="18" charset="0"/>
              </a:rPr>
              <a:t> collection was started in </a:t>
            </a:r>
            <a:r>
              <a:rPr lang="en-US" sz="1600" b="1" dirty="0" smtClean="0">
                <a:solidFill>
                  <a:srgbClr val="D0BE40">
                    <a:lumMod val="50000"/>
                  </a:srgbClr>
                </a:solidFill>
                <a:latin typeface="Bodoni MT" panose="02070603080606020203" pitchFamily="18" charset="0"/>
              </a:rPr>
              <a:t>2008</a:t>
            </a:r>
            <a:endParaRPr lang="hr-HR" sz="1600" b="1" dirty="0">
              <a:solidFill>
                <a:srgbClr val="D0BE40">
                  <a:lumMod val="50000"/>
                </a:srgbClr>
              </a:solidFill>
              <a:latin typeface="Bodoni MT" panose="02070603080606020203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D0BE40">
                  <a:lumMod val="50000"/>
                </a:srgbClr>
              </a:solidFill>
              <a:latin typeface="Bodoni MT" panose="020706030806060202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D0BE40">
                    <a:lumMod val="50000"/>
                  </a:srgbClr>
                </a:solidFill>
                <a:latin typeface="Bodoni MT" panose="02070603080606020203" pitchFamily="18" charset="0"/>
              </a:rPr>
              <a:t>protecting </a:t>
            </a:r>
            <a:r>
              <a:rPr lang="en-US" sz="1600" b="1" dirty="0">
                <a:solidFill>
                  <a:srgbClr val="D0BE40">
                    <a:lumMod val="50000"/>
                  </a:srgbClr>
                </a:solidFill>
                <a:latin typeface="Bodoni MT" panose="02070603080606020203" pitchFamily="18" charset="0"/>
              </a:rPr>
              <a:t>the original of documents, enabling access to documents,  creating new products and services and completing the collections</a:t>
            </a:r>
            <a:endParaRPr lang="hr-HR" sz="1600" b="1" dirty="0">
              <a:solidFill>
                <a:srgbClr val="D0BE40">
                  <a:lumMod val="50000"/>
                </a:srgbClr>
              </a:solidFill>
              <a:latin typeface="Bodoni MT" panose="02070603080606020203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D0BE40">
                  <a:lumMod val="50000"/>
                </a:srgbClr>
              </a:solidFill>
              <a:latin typeface="Bodoni MT" panose="020706030806060202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r-HR" sz="1600" b="1" dirty="0">
                <a:solidFill>
                  <a:srgbClr val="D0BE40">
                    <a:lumMod val="50000"/>
                  </a:srgbClr>
                </a:solidFill>
                <a:latin typeface="Bodoni MT" panose="02070603080606020203" pitchFamily="18" charset="0"/>
              </a:rPr>
              <a:t>l</a:t>
            </a:r>
            <a:r>
              <a:rPr lang="en-US" sz="1600" b="1" dirty="0" err="1" smtClean="0">
                <a:solidFill>
                  <a:srgbClr val="D0BE40">
                    <a:lumMod val="50000"/>
                  </a:srgbClr>
                </a:solidFill>
                <a:latin typeface="Bodoni MT" panose="02070603080606020203" pitchFamily="18" charset="0"/>
              </a:rPr>
              <a:t>ocal</a:t>
            </a:r>
            <a:r>
              <a:rPr lang="en-US" sz="1600" b="1" dirty="0" smtClean="0">
                <a:solidFill>
                  <a:srgbClr val="D0BE40">
                    <a:lumMod val="50000"/>
                  </a:srgbClr>
                </a:solidFill>
                <a:latin typeface="Bodoni MT" panose="02070603080606020203" pitchFamily="18" charset="0"/>
              </a:rPr>
              <a:t> </a:t>
            </a:r>
            <a:r>
              <a:rPr lang="en-US" sz="1600" b="1" dirty="0">
                <a:solidFill>
                  <a:srgbClr val="D0BE40">
                    <a:lumMod val="50000"/>
                  </a:srgbClr>
                </a:solidFill>
                <a:latin typeface="Bodoni MT" panose="02070603080606020203" pitchFamily="18" charset="0"/>
              </a:rPr>
              <a:t>periodicals, local monographies, postcards of Osijek, catalogs, graphics, photos, maps, literary heritage of Rudolf </a:t>
            </a:r>
            <a:r>
              <a:rPr lang="en-US" sz="1600" b="1" dirty="0" err="1">
                <a:solidFill>
                  <a:srgbClr val="D0BE40">
                    <a:lumMod val="50000"/>
                  </a:srgbClr>
                </a:solidFill>
                <a:latin typeface="Bodoni MT" panose="02070603080606020203" pitchFamily="18" charset="0"/>
              </a:rPr>
              <a:t>Franjin</a:t>
            </a:r>
            <a:r>
              <a:rPr lang="en-US" sz="1600" b="1" dirty="0">
                <a:solidFill>
                  <a:srgbClr val="D0BE40">
                    <a:lumMod val="50000"/>
                  </a:srgbClr>
                </a:solidFill>
                <a:latin typeface="Bodoni MT" panose="02070603080606020203" pitchFamily="18" charset="0"/>
              </a:rPr>
              <a:t> </a:t>
            </a:r>
            <a:r>
              <a:rPr lang="en-US" sz="1600" b="1" dirty="0" err="1">
                <a:solidFill>
                  <a:srgbClr val="D0BE40">
                    <a:lumMod val="50000"/>
                  </a:srgbClr>
                </a:solidFill>
                <a:latin typeface="Bodoni MT" panose="02070603080606020203" pitchFamily="18" charset="0"/>
              </a:rPr>
              <a:t>Magjer</a:t>
            </a:r>
            <a:endParaRPr lang="hr-HR" sz="1600" b="1" dirty="0">
              <a:solidFill>
                <a:srgbClr val="D0BE40">
                  <a:lumMod val="50000"/>
                </a:srgbClr>
              </a:solidFill>
              <a:latin typeface="Bodoni MT" panose="02070603080606020203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D0BE40">
                  <a:lumMod val="50000"/>
                </a:srgbClr>
              </a:solidFill>
              <a:latin typeface="Bodoni MT" panose="02070603080606020203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D0BE40">
                    <a:lumMod val="50000"/>
                  </a:srgbClr>
                </a:solidFill>
                <a:latin typeface="Bodoni MT" panose="02070603080606020203" pitchFamily="18" charset="0"/>
              </a:rPr>
              <a:t>available at: Library home page (http://www.gskos.unios.hr/), on an electronic portal Croatian Cultural Heritage ((http://www.kultura.hr)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6485"/>
            <a:ext cx="9182100" cy="29249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6 -56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z="900" dirty="0">
                <a:latin typeface="Bodoni MT" panose="02070603080606020203" pitchFamily="18" charset="0"/>
              </a:rPr>
              <a:t>4th Croatia ICARUS </a:t>
            </a:r>
            <a:r>
              <a:rPr lang="hr-HR" sz="900" dirty="0" err="1">
                <a:latin typeface="Bodoni MT" panose="02070603080606020203" pitchFamily="18" charset="0"/>
              </a:rPr>
              <a:t>days</a:t>
            </a:r>
            <a:r>
              <a:rPr lang="hr-HR" sz="900" dirty="0">
                <a:latin typeface="Bodoni MT" panose="02070603080606020203" pitchFamily="18" charset="0"/>
              </a:rPr>
              <a:t> &amp; EURBICA </a:t>
            </a:r>
            <a:r>
              <a:rPr lang="hr-HR" sz="900" dirty="0" err="1">
                <a:latin typeface="Bodoni MT" panose="02070603080606020203" pitchFamily="18" charset="0"/>
              </a:rPr>
              <a:t>Conference</a:t>
            </a:r>
            <a:endParaRPr lang="hr-HR" sz="900" dirty="0">
              <a:latin typeface="Bodoni MT" panose="02070603080606020203" pitchFamily="18" charset="0"/>
            </a:endParaRPr>
          </a:p>
          <a:p>
            <a:r>
              <a:rPr lang="hr-HR" sz="900" dirty="0">
                <a:latin typeface="Bodoni MT" panose="02070603080606020203" pitchFamily="18" charset="0"/>
              </a:rPr>
              <a:t>Split – Trogir, 14. – 16. ožujka 2018.</a:t>
            </a:r>
          </a:p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5373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7869">
        <p14:ripple/>
      </p:transition>
    </mc:Choice>
    <mc:Fallback xmlns="">
      <p:transition spd="slow" advTm="578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55625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 5"/>
          <p:cNvSpPr/>
          <p:nvPr/>
        </p:nvSpPr>
        <p:spPr>
          <a:xfrm>
            <a:off x="5220072" y="0"/>
            <a:ext cx="3923927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220072" cy="393192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31920"/>
            <a:ext cx="1800225" cy="292608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916214"/>
            <a:ext cx="1800201" cy="28575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5447476" y="404664"/>
            <a:ext cx="3024336" cy="1107996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Bodoni MT" panose="02070603080606020203" pitchFamily="18" charset="0"/>
              </a:rPr>
              <a:t>WHAT DID WE DIGITIZE SO FAR</a:t>
            </a:r>
            <a:endParaRPr lang="hr-HR" sz="2600" b="1" dirty="0">
              <a:solidFill>
                <a:srgbClr val="C00000"/>
              </a:solidFill>
              <a:latin typeface="Bodoni MT" panose="02070603080606020203" pitchFamily="18" charset="0"/>
            </a:endParaRPr>
          </a:p>
          <a:p>
            <a:pPr algn="ctr"/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volume (page)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3916214"/>
            <a:ext cx="1728191" cy="28575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ic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133726"/>
              </p:ext>
            </p:extLst>
          </p:nvPr>
        </p:nvGraphicFramePr>
        <p:xfrm>
          <a:off x="5447476" y="1628797"/>
          <a:ext cx="3313045" cy="4373622"/>
        </p:xfrm>
        <a:graphic>
          <a:graphicData uri="http://schemas.openxmlformats.org/drawingml/2006/table">
            <a:tbl>
              <a:tblPr/>
              <a:tblGrid>
                <a:gridCol w="21806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324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83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Rare</a:t>
                      </a:r>
                      <a:r>
                        <a:rPr lang="hr-HR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books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1 (385)</a:t>
                      </a:r>
                      <a:endParaRPr lang="en-US" sz="16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49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Books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 45 (2.602)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49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Newspapers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300 (9.700)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49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Serials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409 (6.611)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83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Manuscripts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13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825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Maps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12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6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Photos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96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611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Engravings</a:t>
                      </a:r>
                      <a:endParaRPr lang="en-US" sz="16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7 (77)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83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Posters</a:t>
                      </a:r>
                      <a:endParaRPr lang="en-US" sz="16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228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834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Postcards</a:t>
                      </a:r>
                      <a:endParaRPr lang="en-US" sz="16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 105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449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Other</a:t>
                      </a:r>
                      <a:r>
                        <a:rPr lang="hr-HR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: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Small</a:t>
                      </a:r>
                      <a:r>
                        <a:rPr lang="hr-HR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print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7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pic>
        <p:nvPicPr>
          <p:cNvPr id="4" name="7 - 3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z="900" dirty="0">
                <a:latin typeface="Bodoni MT" panose="02070603080606020203" pitchFamily="18" charset="0"/>
              </a:rPr>
              <a:t>4th Croatia ICARUS </a:t>
            </a:r>
            <a:r>
              <a:rPr lang="hr-HR" sz="900" dirty="0" err="1">
                <a:latin typeface="Bodoni MT" panose="02070603080606020203" pitchFamily="18" charset="0"/>
              </a:rPr>
              <a:t>days</a:t>
            </a:r>
            <a:r>
              <a:rPr lang="hr-HR" sz="900" dirty="0">
                <a:latin typeface="Bodoni MT" panose="02070603080606020203" pitchFamily="18" charset="0"/>
              </a:rPr>
              <a:t> &amp; EURBICA </a:t>
            </a:r>
            <a:r>
              <a:rPr lang="hr-HR" sz="900" dirty="0" err="1">
                <a:latin typeface="Bodoni MT" panose="02070603080606020203" pitchFamily="18" charset="0"/>
              </a:rPr>
              <a:t>Conference</a:t>
            </a:r>
            <a:endParaRPr lang="hr-HR" sz="900" dirty="0">
              <a:latin typeface="Bodoni MT" panose="02070603080606020203" pitchFamily="18" charset="0"/>
            </a:endParaRPr>
          </a:p>
          <a:p>
            <a:r>
              <a:rPr lang="hr-HR" sz="900" dirty="0">
                <a:latin typeface="Bodoni MT" panose="02070603080606020203" pitchFamily="18" charset="0"/>
              </a:rPr>
              <a:t>Split – Trogir, 14. – 16. ožujka 2018.</a:t>
            </a:r>
          </a:p>
          <a:p>
            <a:endParaRPr lang="hr-HR" dirty="0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84353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377">
        <p14:ripple/>
      </p:transition>
    </mc:Choice>
    <mc:Fallback xmlns="">
      <p:transition spd="slow" advTm="253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3192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8"/>
            <a:ext cx="4427984" cy="685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4427985" y="0"/>
            <a:ext cx="4716015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niOkvir 5"/>
          <p:cNvSpPr txBox="1"/>
          <p:nvPr/>
        </p:nvSpPr>
        <p:spPr>
          <a:xfrm>
            <a:off x="4814404" y="544259"/>
            <a:ext cx="403244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solidFill>
                  <a:srgbClr val="C00000"/>
                </a:solidFill>
                <a:latin typeface="Bodoni MT" panose="02070603080606020203" pitchFamily="18" charset="0"/>
              </a:rPr>
              <a:t>WHAT ARE WE PLANING TO DIGITIZE</a:t>
            </a:r>
          </a:p>
          <a:p>
            <a:pPr algn="ctr"/>
            <a:r>
              <a:rPr lang="hr-HR" sz="14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volume</a:t>
            </a:r>
            <a:r>
              <a:rPr lang="hr-HR" sz="14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 (</a:t>
            </a:r>
            <a:r>
              <a:rPr lang="hr-HR" sz="1400" b="1" dirty="0" err="1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page</a:t>
            </a:r>
            <a:r>
              <a:rPr lang="hr-HR" sz="1400" b="1" dirty="0">
                <a:solidFill>
                  <a:schemeClr val="accent3">
                    <a:lumMod val="50000"/>
                  </a:schemeClr>
                </a:solidFill>
                <a:latin typeface="Bodoni MT" panose="02070603080606020203" pitchFamily="18" charset="0"/>
              </a:rPr>
              <a:t>)</a:t>
            </a:r>
          </a:p>
          <a:p>
            <a:pPr algn="ctr"/>
            <a:endParaRPr lang="hr-HR" sz="14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algn="ctr"/>
            <a:endParaRPr lang="hr-HR" sz="1400" b="1" dirty="0">
              <a:solidFill>
                <a:schemeClr val="accent3">
                  <a:lumMod val="50000"/>
                </a:schemeClr>
              </a:solidFill>
              <a:latin typeface="Bodoni MT" panose="02070603080606020203" pitchFamily="18" charset="0"/>
            </a:endParaRPr>
          </a:p>
          <a:p>
            <a:pPr algn="ctr"/>
            <a:endParaRPr lang="hr-HR" sz="2400" b="1" dirty="0">
              <a:solidFill>
                <a:srgbClr val="C00000"/>
              </a:solidFill>
              <a:latin typeface="Bodoni MT" panose="02070603080606020203" pitchFamily="18" charset="0"/>
            </a:endParaRPr>
          </a:p>
          <a:p>
            <a:pPr algn="ctr"/>
            <a:endParaRPr lang="hr-HR" sz="2800" b="1" dirty="0">
              <a:solidFill>
                <a:srgbClr val="C00000"/>
              </a:solidFill>
              <a:latin typeface="Bodoni MT" panose="02070603080606020203" pitchFamily="18" charset="0"/>
            </a:endParaRPr>
          </a:p>
          <a:p>
            <a:pPr algn="ctr"/>
            <a:endParaRPr lang="en-US" sz="2400" b="1" dirty="0">
              <a:solidFill>
                <a:srgbClr val="C00000"/>
              </a:solidFill>
              <a:latin typeface="Bodoni MT" panose="02070603080606020203" pitchFamily="18" charset="0"/>
            </a:endParaRPr>
          </a:p>
        </p:txBody>
      </p:sp>
      <p:graphicFrame>
        <p:nvGraphicFramePr>
          <p:cNvPr id="2" name="Tablic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347076"/>
              </p:ext>
            </p:extLst>
          </p:nvPr>
        </p:nvGraphicFramePr>
        <p:xfrm>
          <a:off x="5148064" y="2091507"/>
          <a:ext cx="3168351" cy="3713756"/>
        </p:xfrm>
        <a:graphic>
          <a:graphicData uri="http://schemas.openxmlformats.org/drawingml/2006/table">
            <a:tbl>
              <a:tblPr/>
              <a:tblGrid>
                <a:gridCol w="20853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29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12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Rare</a:t>
                      </a:r>
                      <a:r>
                        <a:rPr lang="hr-HR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books</a:t>
                      </a:r>
                      <a:r>
                        <a:rPr lang="hr-HR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 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15 (5863)</a:t>
                      </a:r>
                      <a:endParaRPr lang="en-US" sz="16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2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Other</a:t>
                      </a:r>
                      <a:r>
                        <a:rPr lang="hr-HR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books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55 (6.967)</a:t>
                      </a:r>
                      <a:endParaRPr lang="en-US" sz="16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527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Newspapers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19.600 (623.900)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2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Serials</a:t>
                      </a:r>
                      <a:endParaRPr lang="en-US" sz="16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3 (258)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2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Photos</a:t>
                      </a:r>
                      <a:endParaRPr lang="en-US" sz="1600" b="1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50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26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Posters</a:t>
                      </a:r>
                      <a:r>
                        <a:rPr lang="hr-HR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 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50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2527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Other</a:t>
                      </a:r>
                      <a:r>
                        <a:rPr lang="hr-HR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: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Small</a:t>
                      </a:r>
                      <a:r>
                        <a:rPr lang="hr-HR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r-HR" sz="1600" b="1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print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r-HR" sz="16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Bodoni MT" panose="02070603080606020203" pitchFamily="18" charset="0"/>
                          <a:ea typeface="Calibri"/>
                          <a:cs typeface="Times New Roman"/>
                        </a:rPr>
                        <a:t>100</a:t>
                      </a:r>
                      <a:endParaRPr lang="en-US" sz="1600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Bodoni MT" panose="02070603080606020203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3" name="8 - 3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sz="900" dirty="0">
                <a:latin typeface="Bodoni MT" panose="02070603080606020203" pitchFamily="18" charset="0"/>
              </a:rPr>
              <a:t>4th Croatia ICARUS </a:t>
            </a:r>
            <a:r>
              <a:rPr lang="hr-HR" sz="900" dirty="0" err="1">
                <a:latin typeface="Bodoni MT" panose="02070603080606020203" pitchFamily="18" charset="0"/>
              </a:rPr>
              <a:t>days</a:t>
            </a:r>
            <a:r>
              <a:rPr lang="hr-HR" sz="900" dirty="0">
                <a:latin typeface="Bodoni MT" panose="02070603080606020203" pitchFamily="18" charset="0"/>
              </a:rPr>
              <a:t> &amp; EURBICA </a:t>
            </a:r>
            <a:r>
              <a:rPr lang="hr-HR" sz="900" dirty="0" err="1">
                <a:latin typeface="Bodoni MT" panose="02070603080606020203" pitchFamily="18" charset="0"/>
              </a:rPr>
              <a:t>Conference</a:t>
            </a:r>
            <a:endParaRPr lang="hr-HR" sz="900" dirty="0">
              <a:latin typeface="Bodoni MT" panose="02070603080606020203" pitchFamily="18" charset="0"/>
            </a:endParaRPr>
          </a:p>
          <a:p>
            <a:r>
              <a:rPr lang="hr-HR" sz="900" dirty="0">
                <a:latin typeface="Bodoni MT" panose="02070603080606020203" pitchFamily="18" charset="0"/>
              </a:rPr>
              <a:t>Split – Trogir, 14. – 16. ožujka 2018.</a:t>
            </a:r>
          </a:p>
          <a:p>
            <a:endParaRPr lang="hr-HR" dirty="0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hr-HR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5143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112">
        <p14:ripple/>
      </p:transition>
    </mc:Choice>
    <mc:Fallback xmlns="">
      <p:transition spd="slow" advTm="141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689" objId="3"/>
      </p14:showEvtLst>
    </p:ext>
  </p:extLst>
</p:sld>
</file>

<file path=ppt/theme/theme1.xml><?xml version="1.0" encoding="utf-8"?>
<a:theme xmlns:a="http://schemas.openxmlformats.org/drawingml/2006/main" name="Tema sustava Office">
  <a:themeElements>
    <a:clrScheme name="Tvrdi uvez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</a:schemeClr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2700</TotalTime>
  <Words>1026</Words>
  <Application>Microsoft Office PowerPoint</Application>
  <PresentationFormat>Prikaz na zaslonu (4:3)</PresentationFormat>
  <Paragraphs>174</Paragraphs>
  <Slides>13</Slides>
  <Notes>5</Notes>
  <HiddenSlides>0</HiddenSlides>
  <MMClips>13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4" baseType="lpstr">
      <vt:lpstr>Tema sustava Office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Korisnik</dc:creator>
  <cp:lastModifiedBy>Svjetlana</cp:lastModifiedBy>
  <cp:revision>181</cp:revision>
  <dcterms:created xsi:type="dcterms:W3CDTF">2013-05-20T12:24:59Z</dcterms:created>
  <dcterms:modified xsi:type="dcterms:W3CDTF">2018-03-07T12:01:10Z</dcterms:modified>
</cp:coreProperties>
</file>